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6" r:id="rId8"/>
    <p:sldId id="260" r:id="rId9"/>
    <p:sldId id="261" r:id="rId10"/>
    <p:sldId id="267" r:id="rId11"/>
    <p:sldId id="269" r:id="rId12"/>
    <p:sldId id="268" r:id="rId13"/>
    <p:sldId id="264" r:id="rId14"/>
    <p:sldId id="265" r:id="rId15"/>
    <p:sldId id="270" r:id="rId16"/>
    <p:sldId id="272" r:id="rId17"/>
    <p:sldId id="271" r:id="rId18"/>
    <p:sldId id="273" r:id="rId19"/>
    <p:sldId id="274" r:id="rId20"/>
    <p:sldId id="275" r:id="rId21"/>
    <p:sldId id="276" r:id="rId22"/>
    <p:sldId id="278"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1" autoAdjust="0"/>
    <p:restoredTop sz="94660"/>
  </p:normalViewPr>
  <p:slideViewPr>
    <p:cSldViewPr>
      <p:cViewPr varScale="1">
        <p:scale>
          <a:sx n="50" d="100"/>
          <a:sy n="50" d="100"/>
        </p:scale>
        <p:origin x="-1262" y="-6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8754F78-D895-40A7-8C3F-319DAA72EDA8}" type="datetimeFigureOut">
              <a:rPr lang="en-US" smtClean="0"/>
              <a:pPr/>
              <a:t>11/5/2012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D86FF22-6B45-4E46-ABE3-8C17F7C43E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754F78-D895-40A7-8C3F-319DAA72EDA8}" type="datetimeFigureOut">
              <a:rPr lang="en-US" smtClean="0"/>
              <a:pPr/>
              <a:t>11/5/2012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86FF22-6B45-4E46-ABE3-8C17F7C43E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8754F78-D895-40A7-8C3F-319DAA72EDA8}" type="datetimeFigureOut">
              <a:rPr lang="en-US" smtClean="0"/>
              <a:pPr/>
              <a:t>11/5/2012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D86FF22-6B45-4E46-ABE3-8C17F7C43E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754F78-D895-40A7-8C3F-319DAA72EDA8}" type="datetimeFigureOut">
              <a:rPr lang="en-US" smtClean="0"/>
              <a:pPr/>
              <a:t>11/5/2012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86FF22-6B45-4E46-ABE3-8C17F7C43E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754F78-D895-40A7-8C3F-319DAA72EDA8}" type="datetimeFigureOut">
              <a:rPr lang="en-US" smtClean="0"/>
              <a:pPr/>
              <a:t>11/5/2012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D86FF22-6B45-4E46-ABE3-8C17F7C43E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754F78-D895-40A7-8C3F-319DAA72EDA8}" type="datetimeFigureOut">
              <a:rPr lang="en-US" smtClean="0"/>
              <a:pPr/>
              <a:t>11/5/2012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86FF22-6B45-4E46-ABE3-8C17F7C43E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754F78-D895-40A7-8C3F-319DAA72EDA8}" type="datetimeFigureOut">
              <a:rPr lang="en-US" smtClean="0"/>
              <a:pPr/>
              <a:t>11/5/2012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D86FF22-6B45-4E46-ABE3-8C17F7C43E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8754F78-D895-40A7-8C3F-319DAA72EDA8}" type="datetimeFigureOut">
              <a:rPr lang="en-US" smtClean="0"/>
              <a:pPr/>
              <a:t>11/5/2012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86FF22-6B45-4E46-ABE3-8C17F7C43E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8754F78-D895-40A7-8C3F-319DAA72EDA8}" type="datetimeFigureOut">
              <a:rPr lang="en-US" smtClean="0"/>
              <a:pPr/>
              <a:t>11/5/2012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D86FF22-6B45-4E46-ABE3-8C17F7C43E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754F78-D895-40A7-8C3F-319DAA72EDA8}" type="datetimeFigureOut">
              <a:rPr lang="en-US" smtClean="0"/>
              <a:pPr/>
              <a:t>11/5/2012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86FF22-6B45-4E46-ABE3-8C17F7C43E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8754F78-D895-40A7-8C3F-319DAA72EDA8}" type="datetimeFigureOut">
              <a:rPr lang="en-US" smtClean="0"/>
              <a:pPr/>
              <a:t>11/5/2012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86FF22-6B45-4E46-ABE3-8C17F7C43E2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8754F78-D895-40A7-8C3F-319DAA72EDA8}" type="datetimeFigureOut">
              <a:rPr lang="en-US" smtClean="0"/>
              <a:pPr/>
              <a:t>11/5/2012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D86FF22-6B45-4E46-ABE3-8C17F7C43E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Beneatha</a:t>
            </a:r>
            <a:r>
              <a:rPr lang="en-US" dirty="0" smtClean="0"/>
              <a:t> Younger</a:t>
            </a:r>
            <a:endParaRPr lang="en-US" dirty="0"/>
          </a:p>
        </p:txBody>
      </p:sp>
      <p:sp>
        <p:nvSpPr>
          <p:cNvPr id="3" name="Subtitle 2"/>
          <p:cNvSpPr>
            <a:spLocks noGrp="1"/>
          </p:cNvSpPr>
          <p:nvPr>
            <p:ph type="subTitle" idx="1"/>
          </p:nvPr>
        </p:nvSpPr>
        <p:spPr>
          <a:xfrm>
            <a:off x="3354442" y="3539864"/>
            <a:ext cx="5114778" cy="1641736"/>
          </a:xfrm>
        </p:spPr>
        <p:txBody>
          <a:bodyPr>
            <a:normAutofit fontScale="92500" lnSpcReduction="20000"/>
          </a:bodyPr>
          <a:lstStyle/>
          <a:p>
            <a:r>
              <a:rPr lang="en-US" dirty="0" smtClean="0"/>
              <a:t>Period 1</a:t>
            </a:r>
          </a:p>
          <a:p>
            <a:r>
              <a:rPr lang="en-US" dirty="0" err="1" smtClean="0"/>
              <a:t>Arada</a:t>
            </a:r>
            <a:r>
              <a:rPr lang="en-US" dirty="0" smtClean="0"/>
              <a:t> </a:t>
            </a:r>
            <a:r>
              <a:rPr lang="en-US" dirty="0" err="1" smtClean="0"/>
              <a:t>Cherdsuriya</a:t>
            </a:r>
            <a:r>
              <a:rPr lang="en-US" dirty="0" smtClean="0"/>
              <a:t> </a:t>
            </a:r>
            <a:endParaRPr lang="en-US" dirty="0" smtClean="0"/>
          </a:p>
          <a:p>
            <a:r>
              <a:rPr lang="en-US" dirty="0" smtClean="0"/>
              <a:t>Caroline </a:t>
            </a:r>
            <a:r>
              <a:rPr lang="en-US" dirty="0" err="1" smtClean="0"/>
              <a:t>Luu</a:t>
            </a:r>
            <a:endParaRPr lang="en-US" dirty="0" smtClean="0"/>
          </a:p>
          <a:p>
            <a:r>
              <a:rPr lang="en-US" dirty="0" smtClean="0"/>
              <a:t>Eunice Hong</a:t>
            </a:r>
          </a:p>
          <a:p>
            <a:r>
              <a:rPr lang="en-US" dirty="0" smtClean="0"/>
              <a:t>Jessica Fang</a:t>
            </a:r>
            <a:endParaRPr lang="en-US" dirty="0"/>
          </a:p>
        </p:txBody>
      </p:sp>
    </p:spTree>
    <p:extLst>
      <p:ext uri="{BB962C8B-B14F-4D97-AF65-F5344CB8AC3E}">
        <p14:creationId xmlns:p14="http://schemas.microsoft.com/office/powerpoint/2010/main" xmlns="" val="3960015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Characterization : </a:t>
            </a:r>
            <a:r>
              <a:rPr lang="en-US" dirty="0" err="1" smtClean="0"/>
              <a:t>Beneatha</a:t>
            </a:r>
            <a:endParaRPr lang="en-US" dirty="0"/>
          </a:p>
        </p:txBody>
      </p:sp>
      <p:sp>
        <p:nvSpPr>
          <p:cNvPr id="3" name="Content Placeholder 2"/>
          <p:cNvSpPr>
            <a:spLocks noGrp="1"/>
          </p:cNvSpPr>
          <p:nvPr>
            <p:ph idx="1"/>
          </p:nvPr>
        </p:nvSpPr>
        <p:spPr/>
        <p:txBody>
          <a:bodyPr/>
          <a:lstStyle/>
          <a:p>
            <a:r>
              <a:rPr lang="en-US" dirty="0" err="1" smtClean="0"/>
              <a:t>Beneatha</a:t>
            </a:r>
            <a:r>
              <a:rPr lang="en-US" dirty="0" smtClean="0"/>
              <a:t> is a medical student trying to become a doctor</a:t>
            </a:r>
          </a:p>
          <a:p>
            <a:r>
              <a:rPr lang="en-US" dirty="0" smtClean="0"/>
              <a:t>This task is hard to accomplish because she is a colored woman who comes from a low-income family</a:t>
            </a:r>
          </a:p>
          <a:p>
            <a:r>
              <a:rPr lang="en-US" dirty="0" smtClean="0"/>
              <a:t>She has minimal support from her family and George (who represents traditional women values)</a:t>
            </a:r>
          </a:p>
          <a:p>
            <a:r>
              <a:rPr lang="en-US" dirty="0" smtClean="0"/>
              <a:t>She does have support from </a:t>
            </a:r>
            <a:r>
              <a:rPr lang="en-US" dirty="0" err="1" smtClean="0"/>
              <a:t>Asagai</a:t>
            </a:r>
            <a:r>
              <a:rPr lang="en-US" dirty="0" smtClean="0"/>
              <a:t>(who represents the feminist movement)</a:t>
            </a:r>
          </a:p>
        </p:txBody>
      </p:sp>
    </p:spTree>
    <p:extLst>
      <p:ext uri="{BB962C8B-B14F-4D97-AF65-F5344CB8AC3E}">
        <p14:creationId xmlns:p14="http://schemas.microsoft.com/office/powerpoint/2010/main" xmlns="" val="2332874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Characterization: feminist/individualist</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Beneatha</a:t>
            </a:r>
            <a:r>
              <a:rPr lang="en-US" dirty="0" smtClean="0"/>
              <a:t> is known as “One for Whom Bread-Food-is not Enough” </a:t>
            </a:r>
          </a:p>
          <a:p>
            <a:r>
              <a:rPr lang="en-US" dirty="0" smtClean="0"/>
              <a:t>She needs more than the norm and likes to express herself.</a:t>
            </a:r>
          </a:p>
          <a:p>
            <a:r>
              <a:rPr lang="en-US" dirty="0" err="1" smtClean="0"/>
              <a:t>Beneatha</a:t>
            </a:r>
            <a:r>
              <a:rPr lang="en-US" dirty="0" smtClean="0"/>
              <a:t> ‘s family sees her desires to do things just for the fact of learning new things as useless.</a:t>
            </a:r>
          </a:p>
          <a:p>
            <a:r>
              <a:rPr lang="en-US" dirty="0" err="1" smtClean="0"/>
              <a:t>Asagai</a:t>
            </a:r>
            <a:r>
              <a:rPr lang="en-US" dirty="0" smtClean="0"/>
              <a:t> criticizes her for being too “assimilated”</a:t>
            </a:r>
          </a:p>
          <a:p>
            <a:r>
              <a:rPr lang="en-US" dirty="0" smtClean="0"/>
              <a:t>She shows her individual/ feminist movement side by cutting her hair and trying on a side by cutting her hair and trying on a traditional Nigerian dress</a:t>
            </a:r>
          </a:p>
          <a:p>
            <a:r>
              <a:rPr lang="en-US" dirty="0" smtClean="0"/>
              <a:t>She is on her way to being her individual self.</a:t>
            </a:r>
            <a:endParaRPr lang="en-US" dirty="0"/>
          </a:p>
        </p:txBody>
      </p:sp>
    </p:spTree>
    <p:extLst>
      <p:ext uri="{BB962C8B-B14F-4D97-AF65-F5344CB8AC3E}">
        <p14:creationId xmlns:p14="http://schemas.microsoft.com/office/powerpoint/2010/main" xmlns="" val="1350335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t>
            </a:r>
            <a:endParaRPr lang="en-US" dirty="0"/>
          </a:p>
        </p:txBody>
      </p:sp>
      <p:sp>
        <p:nvSpPr>
          <p:cNvPr id="3" name="Content Placeholder 2"/>
          <p:cNvSpPr>
            <a:spLocks noGrp="1"/>
          </p:cNvSpPr>
          <p:nvPr>
            <p:ph idx="1"/>
          </p:nvPr>
        </p:nvSpPr>
        <p:spPr/>
        <p:txBody>
          <a:bodyPr>
            <a:normAutofit lnSpcReduction="10000"/>
          </a:bodyPr>
          <a:lstStyle/>
          <a:p>
            <a:r>
              <a:rPr lang="en-US" b="1" dirty="0" err="1"/>
              <a:t>Beneatha’s</a:t>
            </a:r>
            <a:r>
              <a:rPr lang="en-US" b="1" dirty="0"/>
              <a:t> education plays a big role in her everyday diction with everyone in the play</a:t>
            </a:r>
            <a:r>
              <a:rPr lang="en-US" dirty="0"/>
              <a:t>. Though her family talks in a ghetto, slanged, and uneducated diction, </a:t>
            </a:r>
            <a:r>
              <a:rPr lang="en-US" dirty="0" err="1"/>
              <a:t>Beneatha</a:t>
            </a:r>
            <a:r>
              <a:rPr lang="en-US" dirty="0"/>
              <a:t> chooses to speak very formal, grammar-wise. </a:t>
            </a:r>
          </a:p>
          <a:p>
            <a:r>
              <a:rPr lang="en-US" dirty="0" smtClean="0"/>
              <a:t>As </a:t>
            </a:r>
            <a:r>
              <a:rPr lang="en-US" dirty="0"/>
              <a:t>opposed to Mama’s diction, very slanged and ghetto (“</a:t>
            </a:r>
            <a:r>
              <a:rPr lang="en-US" dirty="0" err="1"/>
              <a:t>Ain’t</a:t>
            </a:r>
            <a:r>
              <a:rPr lang="en-US" dirty="0"/>
              <a:t> nobody trying to stop you. I just wonder sometimes why you has to flit...”), she is </a:t>
            </a:r>
            <a:r>
              <a:rPr lang="en-US" b="1" dirty="0"/>
              <a:t>very formal </a:t>
            </a:r>
            <a:r>
              <a:rPr lang="en-US" dirty="0"/>
              <a:t>and doesn’t talk like her family </a:t>
            </a:r>
            <a:r>
              <a:rPr lang="en-US" dirty="0" smtClean="0"/>
              <a:t>members . </a:t>
            </a:r>
            <a:r>
              <a:rPr lang="en-US" dirty="0"/>
              <a:t>“I don’t flit! I-I experiment with different forms of expression-”. </a:t>
            </a:r>
            <a:br>
              <a:rPr lang="en-US" dirty="0"/>
            </a:br>
            <a:endParaRPr lang="en-US" dirty="0"/>
          </a:p>
        </p:txBody>
      </p:sp>
    </p:spTree>
    <p:extLst>
      <p:ext uri="{BB962C8B-B14F-4D97-AF65-F5344CB8AC3E}">
        <p14:creationId xmlns:p14="http://schemas.microsoft.com/office/powerpoint/2010/main" xmlns="" val="236424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
            </a:r>
            <a:endParaRPr lang="en-US" dirty="0"/>
          </a:p>
        </p:txBody>
      </p:sp>
      <p:sp>
        <p:nvSpPr>
          <p:cNvPr id="3" name="Content Placeholder 2"/>
          <p:cNvSpPr>
            <a:spLocks noGrp="1"/>
          </p:cNvSpPr>
          <p:nvPr>
            <p:ph idx="1"/>
          </p:nvPr>
        </p:nvSpPr>
        <p:spPr/>
        <p:txBody>
          <a:bodyPr/>
          <a:lstStyle/>
          <a:p>
            <a:r>
              <a:rPr lang="en-US" dirty="0" smtClean="0"/>
              <a:t>Story takes place during the middle towards the late 20</a:t>
            </a:r>
            <a:r>
              <a:rPr lang="en-US" baseline="30000" dirty="0" smtClean="0"/>
              <a:t>th</a:t>
            </a:r>
            <a:r>
              <a:rPr lang="en-US" dirty="0" smtClean="0"/>
              <a:t> century.</a:t>
            </a:r>
          </a:p>
          <a:p>
            <a:r>
              <a:rPr lang="en-US" dirty="0" smtClean="0"/>
              <a:t>The family also live in an African American neighborhood in Chicago.</a:t>
            </a:r>
          </a:p>
          <a:p>
            <a:r>
              <a:rPr lang="en-US" dirty="0" smtClean="0"/>
              <a:t>Although Chicago is very lenient towards African American than the Deep South, the family experienced racism and discrimination.</a:t>
            </a:r>
          </a:p>
          <a:p>
            <a:pPr lvl="1"/>
            <a:r>
              <a:rPr lang="en-US" dirty="0" smtClean="0"/>
              <a:t>When Mama bought a house in a white neighborhood, Linder offered them money to buy a new house because the people in the neighborhood do not want African Americans to live next to them.</a:t>
            </a:r>
            <a:endParaRPr lang="en-US" dirty="0"/>
          </a:p>
        </p:txBody>
      </p:sp>
    </p:spTree>
    <p:extLst>
      <p:ext uri="{BB962C8B-B14F-4D97-AF65-F5344CB8AC3E}">
        <p14:creationId xmlns:p14="http://schemas.microsoft.com/office/powerpoint/2010/main" xmlns="" val="3622500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continued</a:t>
            </a:r>
            <a:endParaRPr lang="en-US" dirty="0"/>
          </a:p>
        </p:txBody>
      </p:sp>
      <p:sp>
        <p:nvSpPr>
          <p:cNvPr id="3" name="Content Placeholder 2"/>
          <p:cNvSpPr>
            <a:spLocks noGrp="1"/>
          </p:cNvSpPr>
          <p:nvPr>
            <p:ph idx="1"/>
          </p:nvPr>
        </p:nvSpPr>
        <p:spPr/>
        <p:txBody>
          <a:bodyPr/>
          <a:lstStyle/>
          <a:p>
            <a:r>
              <a:rPr lang="en-US" dirty="0" smtClean="0"/>
              <a:t>The Younger family experienced tough economic situations, but these situations did not stop </a:t>
            </a:r>
            <a:r>
              <a:rPr lang="en-US" dirty="0" err="1" smtClean="0"/>
              <a:t>Beneatha</a:t>
            </a:r>
            <a:r>
              <a:rPr lang="en-US" dirty="0" smtClean="0"/>
              <a:t> dream of becoming a doctor.</a:t>
            </a:r>
          </a:p>
          <a:p>
            <a:pPr lvl="1"/>
            <a:r>
              <a:rPr lang="en-US" dirty="0" smtClean="0"/>
              <a:t>“That money belongs to Mama, Walter, and it’s for her to decide how she wants to use it.  I don’t care if she wants to buy a house or a rocket ship or just nail it up somewhere and look at it.  It’s hers.  Not ours-</a:t>
            </a:r>
            <a:r>
              <a:rPr lang="en-US" i="1" dirty="0" smtClean="0"/>
              <a:t>hers.”</a:t>
            </a:r>
            <a:endParaRPr lang="en-US" dirty="0"/>
          </a:p>
        </p:txBody>
      </p:sp>
    </p:spTree>
    <p:extLst>
      <p:ext uri="{BB962C8B-B14F-4D97-AF65-F5344CB8AC3E}">
        <p14:creationId xmlns:p14="http://schemas.microsoft.com/office/powerpoint/2010/main" xmlns="" val="2718665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Biographical</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This play takes place in Chicago in the 20th century, during the fight for African American rights.  Lorraine Hansberry is an African American writer who also lived in Chicago during this time period. </a:t>
            </a:r>
            <a:endParaRPr lang="en-US" dirty="0" smtClean="0"/>
          </a:p>
          <a:p>
            <a:r>
              <a:rPr lang="en-US" dirty="0"/>
              <a:t> In the play, the Younger family decides to move into </a:t>
            </a:r>
            <a:r>
              <a:rPr lang="en-US" dirty="0" err="1"/>
              <a:t>Clybourne</a:t>
            </a:r>
            <a:r>
              <a:rPr lang="en-US" dirty="0"/>
              <a:t> Park, a predominantly white neighborhood, where African Americans aren’t welcomed.  “It is a matter of the people of </a:t>
            </a:r>
            <a:r>
              <a:rPr lang="en-US" dirty="0" err="1"/>
              <a:t>Clybourne</a:t>
            </a:r>
            <a:r>
              <a:rPr lang="en-US" dirty="0"/>
              <a:t> Park believing, rightly or wrongly, as I say, that for the happiness of all concerned that our Negro families are happier when they live in their </a:t>
            </a:r>
            <a:r>
              <a:rPr lang="en-US" i="1" dirty="0"/>
              <a:t>own </a:t>
            </a:r>
            <a:r>
              <a:rPr lang="en-US" dirty="0"/>
              <a:t>communities.” Just like the Younger family, Lorraine Hansberry moved into Washington Park Subdivision, a predominantly white neighborhood where African Americans weren’t welcomed. </a:t>
            </a:r>
            <a:endParaRPr lang="en-US" dirty="0" smtClean="0"/>
          </a:p>
        </p:txBody>
      </p:sp>
    </p:spTree>
    <p:extLst>
      <p:ext uri="{BB962C8B-B14F-4D97-AF65-F5344CB8AC3E}">
        <p14:creationId xmlns:p14="http://schemas.microsoft.com/office/powerpoint/2010/main" xmlns="" val="1378088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Biographical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 Just by living in Chicago, Hansberry can easily incorporate the living environments she saw growing up, into the play.  When she moved into the white neighborhood, she could also easily show the readers possible mixed emotions and feelings her family felt before moving in. Also, just like </a:t>
            </a:r>
            <a:r>
              <a:rPr lang="en-US" dirty="0" err="1"/>
              <a:t>Beneatha</a:t>
            </a:r>
            <a:r>
              <a:rPr lang="en-US" dirty="0"/>
              <a:t>, Lorraine was able to get a college education and pursue her dream of becoming a writer.</a:t>
            </a:r>
          </a:p>
          <a:p>
            <a:r>
              <a:rPr lang="en-US" dirty="0"/>
              <a:t>  This makes it easier for Lorraine to describe and include specific actions made by </a:t>
            </a:r>
            <a:r>
              <a:rPr lang="en-US" dirty="0" err="1"/>
              <a:t>Beneatha</a:t>
            </a:r>
            <a:r>
              <a:rPr lang="en-US" dirty="0"/>
              <a:t> while she fought for her dream to become a doctor.  She relates and reflects her personality, dreams, and ambitions through </a:t>
            </a:r>
            <a:r>
              <a:rPr lang="en-US" dirty="0" err="1"/>
              <a:t>Benethra</a:t>
            </a:r>
            <a:r>
              <a:rPr lang="en-US" dirty="0"/>
              <a:t>. </a:t>
            </a:r>
            <a:r>
              <a:rPr lang="en-US" dirty="0" err="1"/>
              <a:t>Beneatha’s</a:t>
            </a:r>
            <a:r>
              <a:rPr lang="en-US" dirty="0"/>
              <a:t> headstrong, individualistic attitude and her ambitions to become a doctor throughout the play is parallel to how Lorraine skipped college and pursued her dream of becoming a writer, despite the race biases. </a:t>
            </a:r>
          </a:p>
          <a:p>
            <a:endParaRPr lang="en-US" dirty="0"/>
          </a:p>
        </p:txBody>
      </p:sp>
    </p:spTree>
    <p:extLst>
      <p:ext uri="{BB962C8B-B14F-4D97-AF65-F5344CB8AC3E}">
        <p14:creationId xmlns:p14="http://schemas.microsoft.com/office/powerpoint/2010/main" xmlns="" val="2905145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Bigraphical</a:t>
            </a:r>
            <a:r>
              <a:rPr lang="en-US" dirty="0" smtClean="0"/>
              <a:t>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This play was the first play that was produced by an African American and produced on Broadway.  During this time period, women were still fighting for equal rights and still held the “domestic housewife” role in society, subordinate to men.  </a:t>
            </a:r>
            <a:endParaRPr lang="en-US" dirty="0" smtClean="0"/>
          </a:p>
          <a:p>
            <a:r>
              <a:rPr lang="en-US" dirty="0" smtClean="0"/>
              <a:t>Like </a:t>
            </a:r>
            <a:r>
              <a:rPr lang="en-US" dirty="0"/>
              <a:t>Lorraine was able to be one of the few African Americans to create a successful and popular plays, </a:t>
            </a:r>
            <a:r>
              <a:rPr lang="en-US" dirty="0" err="1"/>
              <a:t>Beneatha</a:t>
            </a:r>
            <a:r>
              <a:rPr lang="en-US" dirty="0"/>
              <a:t> was one of the few women who sought for a higher education, despite her family’s doubts. “Walter: Who the hell told you </a:t>
            </a:r>
            <a:r>
              <a:rPr lang="en-US" dirty="0" err="1"/>
              <a:t>you</a:t>
            </a:r>
            <a:r>
              <a:rPr lang="en-US" dirty="0"/>
              <a:t> had to be a doctor?  If you so crazy ‘bout messing ‘round with sick people-then go be a nurse like other women-or just get married and be quiet...” </a:t>
            </a:r>
            <a:endParaRPr lang="en-US" dirty="0" smtClean="0"/>
          </a:p>
        </p:txBody>
      </p:sp>
    </p:spTree>
    <p:extLst>
      <p:ext uri="{BB962C8B-B14F-4D97-AF65-F5344CB8AC3E}">
        <p14:creationId xmlns:p14="http://schemas.microsoft.com/office/powerpoint/2010/main" xmlns="" val="2656782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Biographical Continued</a:t>
            </a:r>
            <a:endParaRPr lang="en-US" dirty="0"/>
          </a:p>
        </p:txBody>
      </p:sp>
      <p:sp>
        <p:nvSpPr>
          <p:cNvPr id="3" name="Content Placeholder 2"/>
          <p:cNvSpPr>
            <a:spLocks noGrp="1"/>
          </p:cNvSpPr>
          <p:nvPr>
            <p:ph idx="1"/>
          </p:nvPr>
        </p:nvSpPr>
        <p:spPr/>
        <p:txBody>
          <a:bodyPr>
            <a:normAutofit lnSpcReduction="10000"/>
          </a:bodyPr>
          <a:lstStyle/>
          <a:p>
            <a:r>
              <a:rPr lang="en-US" dirty="0"/>
              <a:t>Lorraine’s family, when they were told that it would be best if they didn’t live in the Washington Park Subdivision, they fought back. Her father took their case of household discrimination to the Supreme Court. After many trials, the </a:t>
            </a:r>
            <a:r>
              <a:rPr lang="en-US" dirty="0" err="1"/>
              <a:t>Harberrys</a:t>
            </a:r>
            <a:r>
              <a:rPr lang="en-US" dirty="0"/>
              <a:t> won the landmark </a:t>
            </a:r>
            <a:r>
              <a:rPr lang="en-US" dirty="0" err="1"/>
              <a:t>Harberry</a:t>
            </a:r>
            <a:r>
              <a:rPr lang="en-US" dirty="0"/>
              <a:t> VS Lee case.</a:t>
            </a:r>
          </a:p>
          <a:p>
            <a:r>
              <a:rPr lang="en-US" dirty="0"/>
              <a:t> The “man in the house” in Raisin in the Sun also fought back when he told the Karl Lindner that they were going to move into the house. “My son said we were going to move and there </a:t>
            </a:r>
            <a:r>
              <a:rPr lang="en-US" dirty="0" err="1"/>
              <a:t>ain't</a:t>
            </a:r>
            <a:r>
              <a:rPr lang="en-US" dirty="0"/>
              <a:t> nothing left for me to say.” </a:t>
            </a:r>
            <a:br>
              <a:rPr lang="en-US" dirty="0"/>
            </a:br>
            <a:endParaRPr lang="en-US" dirty="0"/>
          </a:p>
          <a:p>
            <a:endParaRPr lang="en-US" dirty="0"/>
          </a:p>
        </p:txBody>
      </p:sp>
    </p:spTree>
    <p:extLst>
      <p:ext uri="{BB962C8B-B14F-4D97-AF65-F5344CB8AC3E}">
        <p14:creationId xmlns:p14="http://schemas.microsoft.com/office/powerpoint/2010/main" xmlns="" val="1458064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lstStyle/>
          <a:p>
            <a:r>
              <a:rPr lang="en-US" dirty="0" smtClean="0"/>
              <a:t>Ruth</a:t>
            </a:r>
          </a:p>
          <a:p>
            <a:pPr lvl="1"/>
            <a:r>
              <a:rPr lang="en-US" dirty="0"/>
              <a:t>“</a:t>
            </a:r>
            <a:r>
              <a:rPr lang="en-US" dirty="0" err="1"/>
              <a:t>investin</a:t>
            </a:r>
            <a:r>
              <a:rPr lang="en-US" dirty="0"/>
              <a:t>’ in things” the use of slang shows uneducated lifestyle, compared to that of </a:t>
            </a:r>
            <a:r>
              <a:rPr lang="en-US" dirty="0" err="1" smtClean="0"/>
              <a:t>Beneatha</a:t>
            </a:r>
            <a:endParaRPr lang="en-US" dirty="0" smtClean="0"/>
          </a:p>
          <a:p>
            <a:pPr lvl="1"/>
            <a:r>
              <a:rPr lang="en-US" dirty="0"/>
              <a:t>“people be </a:t>
            </a:r>
            <a:r>
              <a:rPr lang="en-US" dirty="0" err="1"/>
              <a:t>drinkin</a:t>
            </a:r>
            <a:r>
              <a:rPr lang="en-US" dirty="0"/>
              <a:t> themselves a </a:t>
            </a:r>
            <a:r>
              <a:rPr lang="en-US" dirty="0" err="1"/>
              <a:t>livin</a:t>
            </a:r>
            <a:r>
              <a:rPr lang="en-US" dirty="0"/>
              <a:t>’ “ talking about how Walter wants to invest money into a liquor store but doesn’t express the same </a:t>
            </a:r>
            <a:r>
              <a:rPr lang="en-US" dirty="0" smtClean="0"/>
              <a:t>beliefs</a:t>
            </a:r>
          </a:p>
          <a:p>
            <a:pPr lvl="1"/>
            <a:r>
              <a:rPr lang="en-US" dirty="0"/>
              <a:t>“sleepy as a devil” shows her grumpy behavior in the morning, about life</a:t>
            </a:r>
            <a:br>
              <a:rPr lang="en-US" dirty="0"/>
            </a:br>
            <a:endParaRPr lang="en-US" dirty="0" smtClean="0"/>
          </a:p>
          <a:p>
            <a:pPr marL="292608" lvl="1" indent="0">
              <a:buNone/>
            </a:pPr>
            <a:r>
              <a:rPr lang="en-US" dirty="0"/>
              <a:t/>
            </a:r>
            <a:br>
              <a:rPr lang="en-US" dirty="0"/>
            </a:br>
            <a:endParaRPr lang="en-US" dirty="0"/>
          </a:p>
        </p:txBody>
      </p:sp>
    </p:spTree>
    <p:extLst>
      <p:ext uri="{BB962C8B-B14F-4D97-AF65-F5344CB8AC3E}">
        <p14:creationId xmlns:p14="http://schemas.microsoft.com/office/powerpoint/2010/main" xmlns="" val="1427431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Egg tarts in the sun</a:t>
            </a:r>
            <a:endParaRPr lang="en-US" dirty="0"/>
          </a:p>
        </p:txBody>
      </p:sp>
      <p:sp>
        <p:nvSpPr>
          <p:cNvPr id="3" name="Content Placeholder 2"/>
          <p:cNvSpPr>
            <a:spLocks noGrp="1"/>
          </p:cNvSpPr>
          <p:nvPr>
            <p:ph idx="1"/>
          </p:nvPr>
        </p:nvSpPr>
        <p:spPr/>
        <p:txBody>
          <a:bodyPr/>
          <a:lstStyle/>
          <a:p>
            <a:r>
              <a:rPr lang="en-US" dirty="0" smtClean="0"/>
              <a:t>Mei represents </a:t>
            </a:r>
            <a:r>
              <a:rPr lang="en-US" dirty="0" err="1" smtClean="0"/>
              <a:t>Beneatha</a:t>
            </a:r>
            <a:r>
              <a:rPr lang="en-US" dirty="0" smtClean="0"/>
              <a:t> </a:t>
            </a:r>
          </a:p>
          <a:p>
            <a:r>
              <a:rPr lang="en-US" dirty="0" smtClean="0"/>
              <a:t>Like </a:t>
            </a:r>
            <a:r>
              <a:rPr lang="en-US" dirty="0" err="1" smtClean="0"/>
              <a:t>Beneatha</a:t>
            </a:r>
            <a:r>
              <a:rPr lang="en-US" dirty="0" smtClean="0"/>
              <a:t>, Mei wants to pursue a dream that isn’t accepted by her family members</a:t>
            </a:r>
          </a:p>
          <a:p>
            <a:r>
              <a:rPr lang="en-US" dirty="0" smtClean="0"/>
              <a:t>She wants to become an artist while </a:t>
            </a:r>
            <a:r>
              <a:rPr lang="en-US" dirty="0" err="1" smtClean="0"/>
              <a:t>Beneatha</a:t>
            </a:r>
            <a:r>
              <a:rPr lang="en-US" dirty="0" smtClean="0"/>
              <a:t> wants to be a doctor</a:t>
            </a:r>
          </a:p>
          <a:p>
            <a:r>
              <a:rPr lang="en-US" dirty="0" smtClean="0"/>
              <a:t>She also shows her persistence of reaching her goal even when her parents don’t support or believe in her </a:t>
            </a:r>
          </a:p>
          <a:p>
            <a:r>
              <a:rPr lang="en-US" dirty="0" smtClean="0"/>
              <a:t>Other characters like George </a:t>
            </a:r>
            <a:r>
              <a:rPr lang="en-US" dirty="0" err="1" smtClean="0"/>
              <a:t>Murchinson</a:t>
            </a:r>
            <a:r>
              <a:rPr lang="en-US" dirty="0" smtClean="0"/>
              <a:t> and Walter don’t believe </a:t>
            </a:r>
            <a:r>
              <a:rPr lang="en-US" dirty="0" err="1" smtClean="0"/>
              <a:t>Beneatha</a:t>
            </a:r>
            <a:r>
              <a:rPr lang="en-US" dirty="0" smtClean="0"/>
              <a:t> could be a doctor, they even suggest being a nurse</a:t>
            </a:r>
            <a:endParaRPr lang="en-US" dirty="0"/>
          </a:p>
        </p:txBody>
      </p:sp>
    </p:spTree>
    <p:extLst>
      <p:ext uri="{BB962C8B-B14F-4D97-AF65-F5344CB8AC3E}">
        <p14:creationId xmlns:p14="http://schemas.microsoft.com/office/powerpoint/2010/main" xmlns="" val="2100372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normAutofit/>
          </a:bodyPr>
          <a:lstStyle/>
          <a:p>
            <a:r>
              <a:rPr lang="en-US" dirty="0" smtClean="0"/>
              <a:t>Walter</a:t>
            </a:r>
          </a:p>
          <a:p>
            <a:pPr lvl="1"/>
            <a:r>
              <a:rPr lang="en-US" dirty="0" smtClean="0"/>
              <a:t>“</a:t>
            </a:r>
            <a:r>
              <a:rPr lang="en-US" dirty="0"/>
              <a:t>You all are some evil creatures” talking about all the yelling that’s going on around the house</a:t>
            </a:r>
          </a:p>
          <a:p>
            <a:pPr lvl="1"/>
            <a:r>
              <a:rPr lang="en-US" dirty="0"/>
              <a:t>“chocking on death…” he’s mad about how he isn’t able to have money, to provide a better life for his family, an aspect of life that is most important to </a:t>
            </a:r>
            <a:r>
              <a:rPr lang="en-US" dirty="0" smtClean="0"/>
              <a:t>you</a:t>
            </a:r>
          </a:p>
          <a:p>
            <a:pPr lvl="1"/>
            <a:endParaRPr lang="en-US" dirty="0" smtClean="0"/>
          </a:p>
          <a:p>
            <a:pPr marL="292608" lvl="1" indent="0">
              <a:buNone/>
            </a:pPr>
            <a:endParaRPr lang="en-US" dirty="0"/>
          </a:p>
        </p:txBody>
      </p:sp>
    </p:spTree>
    <p:extLst>
      <p:ext uri="{BB962C8B-B14F-4D97-AF65-F5344CB8AC3E}">
        <p14:creationId xmlns:p14="http://schemas.microsoft.com/office/powerpoint/2010/main" xmlns="" val="3510932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Mama:</a:t>
            </a:r>
          </a:p>
          <a:p>
            <a:pPr lvl="1"/>
            <a:r>
              <a:rPr lang="en-US" dirty="0"/>
              <a:t> </a:t>
            </a:r>
            <a:r>
              <a:rPr lang="en-US" sz="2200" dirty="0"/>
              <a:t>“getting a little sweet on him, huh?” talking to </a:t>
            </a:r>
            <a:r>
              <a:rPr lang="en-US" sz="2200" dirty="0" err="1"/>
              <a:t>Beneatha</a:t>
            </a:r>
            <a:r>
              <a:rPr lang="en-US" sz="2200" dirty="0"/>
              <a:t> about George </a:t>
            </a:r>
            <a:r>
              <a:rPr lang="en-US" sz="2200" dirty="0" err="1" smtClean="0"/>
              <a:t>Mutchinson</a:t>
            </a:r>
            <a:endParaRPr lang="en-US" sz="2200" dirty="0" smtClean="0"/>
          </a:p>
          <a:p>
            <a:pPr lvl="1"/>
            <a:r>
              <a:rPr lang="en-US" sz="2200" dirty="0"/>
              <a:t>“you ‘bout to get your fresh little jaw snapped” talking to </a:t>
            </a:r>
            <a:r>
              <a:rPr lang="en-US" sz="2200" dirty="0" err="1"/>
              <a:t>Beneatha</a:t>
            </a:r>
            <a:r>
              <a:rPr lang="en-US" sz="2200" dirty="0"/>
              <a:t> about her views on religion, all the use of her slang shows that Mama’s isn’t as educated as other characters like </a:t>
            </a:r>
            <a:r>
              <a:rPr lang="en-US" sz="2200" dirty="0" err="1"/>
              <a:t>Beneatha</a:t>
            </a:r>
            <a:r>
              <a:rPr lang="en-US" sz="2200" dirty="0"/>
              <a:t>, which also shows that </a:t>
            </a:r>
            <a:r>
              <a:rPr lang="en-US" sz="2200" dirty="0" err="1"/>
              <a:t>Beneatha</a:t>
            </a:r>
            <a:r>
              <a:rPr lang="en-US" sz="2200" dirty="0"/>
              <a:t> uses reasoning instead of religion to strive for </a:t>
            </a:r>
            <a:r>
              <a:rPr lang="en-US" sz="2200" dirty="0" smtClean="0"/>
              <a:t>education</a:t>
            </a:r>
          </a:p>
          <a:p>
            <a:pPr lvl="1"/>
            <a:r>
              <a:rPr lang="en-US" sz="2200" dirty="0"/>
              <a:t>“that no make no difference, I </a:t>
            </a:r>
            <a:r>
              <a:rPr lang="en-US" sz="2200" dirty="0" err="1"/>
              <a:t>ain’t</a:t>
            </a:r>
            <a:r>
              <a:rPr lang="en-US" sz="2200" dirty="0"/>
              <a:t> putting no memory of my husband in no liquor” use of </a:t>
            </a:r>
            <a:r>
              <a:rPr lang="en-US" sz="2200" dirty="0" smtClean="0"/>
              <a:t>slang</a:t>
            </a:r>
          </a:p>
          <a:p>
            <a:pPr lvl="1"/>
            <a:r>
              <a:rPr lang="en-US" sz="2200" dirty="0" smtClean="0"/>
              <a:t>“Something eating you up like crazy man.” She tells this to Walter when Walter doesn’t want to sit down to talk to Ruth.</a:t>
            </a:r>
            <a:br>
              <a:rPr lang="en-US" sz="2200" dirty="0" smtClean="0"/>
            </a:br>
            <a:r>
              <a:rPr lang="en-US" sz="2200" dirty="0" smtClean="0"/>
              <a:t/>
            </a:r>
            <a:br>
              <a:rPr lang="en-US" sz="2200" dirty="0" smtClean="0"/>
            </a:br>
            <a:r>
              <a:rPr lang="en-US" dirty="0" smtClean="0"/>
              <a:t/>
            </a:r>
            <a:br>
              <a:rPr lang="en-US" dirty="0" smtClean="0"/>
            </a:br>
            <a:endParaRPr lang="en-US" dirty="0"/>
          </a:p>
        </p:txBody>
      </p:sp>
    </p:spTree>
    <p:extLst>
      <p:ext uri="{BB962C8B-B14F-4D97-AF65-F5344CB8AC3E}">
        <p14:creationId xmlns:p14="http://schemas.microsoft.com/office/powerpoint/2010/main" xmlns="" val="1531414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Beneatha</a:t>
            </a:r>
            <a:endParaRPr lang="en-US" dirty="0" smtClean="0"/>
          </a:p>
          <a:p>
            <a:pPr lvl="1"/>
            <a:r>
              <a:rPr lang="en-US" dirty="0"/>
              <a:t> “You’re a nut” talking about Walter and his stubbornness about Mama’s money, shows that he isn’t able to share other people’s views or learn to listen to </a:t>
            </a:r>
            <a:r>
              <a:rPr lang="en-US" dirty="0" smtClean="0"/>
              <a:t>them</a:t>
            </a:r>
          </a:p>
          <a:p>
            <a:pPr lvl="1"/>
            <a:r>
              <a:rPr lang="en-US" dirty="0"/>
              <a:t>That that was what one person could do for another, fix him up-sew up the problem, make him all right again.  That was the most marvelous thing in the world...I wanted to do that.  I always thought it was the one concrete thing in the world that a human being could do.  Fix up the sick, you know-and make them whole again.  This was truly being God. </a:t>
            </a:r>
            <a:br>
              <a:rPr lang="en-US" dirty="0"/>
            </a:br>
            <a:r>
              <a:rPr lang="en-US" dirty="0"/>
              <a:t>A: </a:t>
            </a:r>
            <a:r>
              <a:rPr lang="en-US" i="1" dirty="0"/>
              <a:t>This shows that even a small setback, </a:t>
            </a:r>
            <a:r>
              <a:rPr lang="en-US" i="1" dirty="0" err="1"/>
              <a:t>Beneatha</a:t>
            </a:r>
            <a:r>
              <a:rPr lang="en-US" i="1" dirty="0"/>
              <a:t> was still able to see what she wanted to do with her life and why she wanted to be a doctor in the first place. </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xmlns="" val="2573314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 us @......</a:t>
            </a:r>
            <a:endParaRPr lang="en-US" dirty="0"/>
          </a:p>
        </p:txBody>
      </p:sp>
      <p:sp>
        <p:nvSpPr>
          <p:cNvPr id="3" name="Content Placeholder 2"/>
          <p:cNvSpPr>
            <a:spLocks noGrp="1"/>
          </p:cNvSpPr>
          <p:nvPr>
            <p:ph idx="1"/>
          </p:nvPr>
        </p:nvSpPr>
        <p:spPr>
          <a:xfrm>
            <a:off x="457200" y="1609416"/>
            <a:ext cx="7239000" cy="1971984"/>
          </a:xfrm>
        </p:spPr>
        <p:txBody>
          <a:bodyPr>
            <a:normAutofit/>
          </a:bodyPr>
          <a:lstStyle/>
          <a:p>
            <a:r>
              <a:rPr lang="en-US" sz="3200" dirty="0" smtClean="0"/>
              <a:t>www. Beneathayounger.weebly.com</a:t>
            </a:r>
            <a:endParaRPr lang="en-US" sz="3200" dirty="0"/>
          </a:p>
        </p:txBody>
      </p:sp>
    </p:spTree>
    <p:extLst>
      <p:ext uri="{BB962C8B-B14F-4D97-AF65-F5344CB8AC3E}">
        <p14:creationId xmlns:p14="http://schemas.microsoft.com/office/powerpoint/2010/main" xmlns="" val="359075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524000"/>
            <a:ext cx="7239000" cy="4876800"/>
          </a:xfrm>
        </p:spPr>
        <p:txBody>
          <a:bodyPr/>
          <a:lstStyle/>
          <a:p>
            <a:r>
              <a:rPr lang="en-US" dirty="0" smtClean="0"/>
              <a:t>Mei tells Shang that she doesn’t care her parents don’t pay for art school and insists that she will raise the money for art school herself </a:t>
            </a:r>
          </a:p>
          <a:p>
            <a:r>
              <a:rPr lang="en-US" dirty="0" err="1" smtClean="0"/>
              <a:t>Beneatha</a:t>
            </a:r>
            <a:r>
              <a:rPr lang="en-US" dirty="0" smtClean="0"/>
              <a:t> also insisted that Mama use her retirement money for herself and she will study to become an doctor no matter what</a:t>
            </a:r>
          </a:p>
          <a:p>
            <a:r>
              <a:rPr lang="en-US" dirty="0" smtClean="0"/>
              <a:t>Mei’s parents were very traditional and didn’t believe she should go to art school</a:t>
            </a:r>
          </a:p>
          <a:p>
            <a:r>
              <a:rPr lang="en-US" dirty="0" smtClean="0"/>
              <a:t>Ruth</a:t>
            </a:r>
            <a:r>
              <a:rPr lang="en-US" dirty="0"/>
              <a:t>&amp;</a:t>
            </a:r>
            <a:r>
              <a:rPr lang="en-US" dirty="0" smtClean="0"/>
              <a:t> Mama are traditional and believe she should focus more on an education</a:t>
            </a:r>
            <a:endParaRPr lang="en-US" dirty="0"/>
          </a:p>
        </p:txBody>
      </p:sp>
    </p:spTree>
    <p:extLst>
      <p:ext uri="{BB962C8B-B14F-4D97-AF65-F5344CB8AC3E}">
        <p14:creationId xmlns:p14="http://schemas.microsoft.com/office/powerpoint/2010/main" xmlns="" val="3308598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criticism</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err="1" smtClean="0"/>
              <a:t>Beneatha</a:t>
            </a:r>
            <a:r>
              <a:rPr lang="en-US" sz="2400" dirty="0" smtClean="0"/>
              <a:t> is a symbol of the feminist movement:</a:t>
            </a:r>
          </a:p>
          <a:p>
            <a:r>
              <a:rPr lang="en-US" sz="2400" dirty="0" smtClean="0"/>
              <a:t>Doesn’t believe in religion </a:t>
            </a:r>
          </a:p>
          <a:p>
            <a:pPr marL="0" indent="0">
              <a:buNone/>
            </a:pPr>
            <a:r>
              <a:rPr lang="en-US" sz="2000" i="1" dirty="0" smtClean="0"/>
              <a:t>“It’s all a batter of ideas, and God is just one idea I don’t accept.  It’s not important.  I am not going out and be immoral or commit crimes because I don’t believe in God.  I don’t even think about it.  It’s just that I get tired of Him getting credit for all the things the human race achieves through it’s own stubborn effort.” </a:t>
            </a:r>
          </a:p>
          <a:p>
            <a:r>
              <a:rPr lang="en-US" sz="2000" dirty="0" smtClean="0"/>
              <a:t>In society, women held domestic roles while the women of </a:t>
            </a:r>
            <a:r>
              <a:rPr lang="en-US" sz="2000" dirty="0" err="1" smtClean="0"/>
              <a:t>Beneatha’s</a:t>
            </a:r>
            <a:r>
              <a:rPr lang="en-US" sz="2000" dirty="0" smtClean="0"/>
              <a:t> generation started to expand their education.  Unlike her family members who weren’t as educated as her, they believed in religion.  Since </a:t>
            </a:r>
            <a:r>
              <a:rPr lang="en-US" sz="2000" dirty="0" err="1" smtClean="0"/>
              <a:t>Beneatha</a:t>
            </a:r>
            <a:r>
              <a:rPr lang="en-US" sz="2000" dirty="0" smtClean="0"/>
              <a:t> was more educated, her principles stuck more on reason. </a:t>
            </a:r>
            <a:endParaRPr lang="en-US" sz="2000" dirty="0"/>
          </a:p>
        </p:txBody>
      </p:sp>
    </p:spTree>
    <p:extLst>
      <p:ext uri="{BB962C8B-B14F-4D97-AF65-F5344CB8AC3E}">
        <p14:creationId xmlns:p14="http://schemas.microsoft.com/office/powerpoint/2010/main" xmlns="" val="190059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continued…</a:t>
            </a:r>
            <a:endParaRPr lang="en-US" dirty="0"/>
          </a:p>
        </p:txBody>
      </p:sp>
      <p:sp>
        <p:nvSpPr>
          <p:cNvPr id="3" name="Content Placeholder 2"/>
          <p:cNvSpPr>
            <a:spLocks noGrp="1"/>
          </p:cNvSpPr>
          <p:nvPr>
            <p:ph idx="1"/>
          </p:nvPr>
        </p:nvSpPr>
        <p:spPr/>
        <p:txBody>
          <a:bodyPr/>
          <a:lstStyle/>
          <a:p>
            <a:r>
              <a:rPr lang="en-US" dirty="0" smtClean="0"/>
              <a:t>She doesn’t believe in traditional marriage</a:t>
            </a:r>
          </a:p>
          <a:p>
            <a:r>
              <a:rPr lang="en-US" sz="2400" i="1" dirty="0" smtClean="0"/>
              <a:t>“I couldn’t ever really be serious about George.  He’s-he’s so shallow.  I know he’s rich.  He knows he’s rich, too…No I would not marry him if all I felt for him was what I feel now.”</a:t>
            </a:r>
          </a:p>
          <a:p>
            <a:r>
              <a:rPr lang="en-US" sz="2400" dirty="0" smtClean="0"/>
              <a:t>While Ruth and Mama believed that George would be a good husband because he could provide financially, </a:t>
            </a:r>
            <a:r>
              <a:rPr lang="en-US" sz="2400" dirty="0" err="1" smtClean="0"/>
              <a:t>Beneatha</a:t>
            </a:r>
            <a:r>
              <a:rPr lang="en-US" sz="2400" dirty="0" smtClean="0"/>
              <a:t> focused more on how she felt towards him.  The women of the feminist movement focused more on the technical aspect of both sides of the relationship.</a:t>
            </a:r>
            <a:endParaRPr lang="en-US" sz="2400" dirty="0"/>
          </a:p>
        </p:txBody>
      </p:sp>
    </p:spTree>
    <p:extLst>
      <p:ext uri="{BB962C8B-B14F-4D97-AF65-F5344CB8AC3E}">
        <p14:creationId xmlns:p14="http://schemas.microsoft.com/office/powerpoint/2010/main" xmlns="" val="19937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Continued…</a:t>
            </a:r>
            <a:endParaRPr lang="en-US" dirty="0"/>
          </a:p>
        </p:txBody>
      </p:sp>
      <p:sp>
        <p:nvSpPr>
          <p:cNvPr id="3" name="Content Placeholder 2"/>
          <p:cNvSpPr>
            <a:spLocks noGrp="1"/>
          </p:cNvSpPr>
          <p:nvPr>
            <p:ph idx="1"/>
          </p:nvPr>
        </p:nvSpPr>
        <p:spPr/>
        <p:txBody>
          <a:bodyPr/>
          <a:lstStyle/>
          <a:p>
            <a:r>
              <a:rPr lang="en-US" dirty="0" smtClean="0"/>
              <a:t>Her drive to expand her education &amp; become a doctor.</a:t>
            </a:r>
          </a:p>
          <a:p>
            <a:r>
              <a:rPr lang="en-US" sz="2000" i="1" dirty="0" smtClean="0"/>
              <a:t>“I just want to learn to play the guitar.  Is there anything wrong with that?...I experiment with different forms of expression…Listen, I’m going to be a doctor.  I’m no worried about who I’m going to marry yet-if I ever get married.”</a:t>
            </a:r>
          </a:p>
          <a:p>
            <a:r>
              <a:rPr lang="en-US" sz="2000" dirty="0" smtClean="0"/>
              <a:t>While the traditional women didn’t care so much for education, </a:t>
            </a:r>
            <a:r>
              <a:rPr lang="en-US" sz="2000" dirty="0" err="1" smtClean="0"/>
              <a:t>Beneatha</a:t>
            </a:r>
            <a:r>
              <a:rPr lang="en-US" sz="2000" dirty="0" smtClean="0"/>
              <a:t> went ahead and explored more things to expand her knowledge.  While everyone else told her to drop her dream of becoming a doctor or even become a nurse, she showed her perseverance in sticking to her goals.  While traditional women would’ve listened to the men, </a:t>
            </a:r>
            <a:r>
              <a:rPr lang="en-US" sz="2000" dirty="0" err="1" smtClean="0"/>
              <a:t>Beneatha</a:t>
            </a:r>
            <a:r>
              <a:rPr lang="en-US" sz="2000" dirty="0" smtClean="0"/>
              <a:t> followed her heart.   </a:t>
            </a:r>
            <a:endParaRPr lang="en-US" dirty="0"/>
          </a:p>
        </p:txBody>
      </p:sp>
    </p:spTree>
    <p:extLst>
      <p:ext uri="{BB962C8B-B14F-4D97-AF65-F5344CB8AC3E}">
        <p14:creationId xmlns:p14="http://schemas.microsoft.com/office/powerpoint/2010/main" xmlns="" val="4272094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Continued…</a:t>
            </a:r>
            <a:endParaRPr lang="en-US" dirty="0"/>
          </a:p>
        </p:txBody>
      </p:sp>
      <p:sp>
        <p:nvSpPr>
          <p:cNvPr id="3" name="Content Placeholder 2"/>
          <p:cNvSpPr>
            <a:spLocks noGrp="1"/>
          </p:cNvSpPr>
          <p:nvPr>
            <p:ph idx="1"/>
          </p:nvPr>
        </p:nvSpPr>
        <p:spPr/>
        <p:txBody>
          <a:bodyPr/>
          <a:lstStyle/>
          <a:p>
            <a:r>
              <a:rPr lang="en-US" dirty="0" smtClean="0"/>
              <a:t>She strives to find her individuality&amp; tries to break from society’s norms</a:t>
            </a:r>
          </a:p>
          <a:p>
            <a:r>
              <a:rPr lang="en-US" sz="2000" i="1" dirty="0" smtClean="0"/>
              <a:t>“I hate assimilationist Negroes!  It means someone who is willing to give up his own culture and submerge himself completely in the dominant, and in this case oppressive culture!” </a:t>
            </a:r>
          </a:p>
          <a:p>
            <a:r>
              <a:rPr lang="en-US" sz="2000" dirty="0" smtClean="0"/>
              <a:t>She understands how people conform to society’s roles, especially when their own identities are morphed to fit what society wants.  </a:t>
            </a:r>
            <a:r>
              <a:rPr lang="en-US" sz="2000" dirty="0" err="1" smtClean="0"/>
              <a:t>Beneatha</a:t>
            </a:r>
            <a:r>
              <a:rPr lang="en-US" sz="2000" dirty="0" smtClean="0"/>
              <a:t> cuts her hair, puts on Nigerian clothing, and dances a Nigeria folk dance.  She’s sick of the society’s roles and wants to find who she really is by connecting to her roots.  When she tries guitar and pursues a career as a doctor, she’s trying to find her individuality. </a:t>
            </a:r>
            <a:endParaRPr lang="en-US" sz="2400" dirty="0"/>
          </a:p>
        </p:txBody>
      </p:sp>
    </p:spTree>
    <p:extLst>
      <p:ext uri="{BB962C8B-B14F-4D97-AF65-F5344CB8AC3E}">
        <p14:creationId xmlns:p14="http://schemas.microsoft.com/office/powerpoint/2010/main" xmlns="" val="829637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
            </a:r>
            <a:endParaRPr lang="en-US" dirty="0"/>
          </a:p>
        </p:txBody>
      </p:sp>
      <p:sp>
        <p:nvSpPr>
          <p:cNvPr id="3" name="Content Placeholder 2"/>
          <p:cNvSpPr>
            <a:spLocks noGrp="1"/>
          </p:cNvSpPr>
          <p:nvPr>
            <p:ph idx="1"/>
          </p:nvPr>
        </p:nvSpPr>
        <p:spPr/>
        <p:txBody>
          <a:bodyPr>
            <a:normAutofit/>
          </a:bodyPr>
          <a:lstStyle/>
          <a:p>
            <a:r>
              <a:rPr lang="en-US" dirty="0" smtClean="0"/>
              <a:t>Since </a:t>
            </a:r>
            <a:r>
              <a:rPr lang="en-US" dirty="0" err="1" smtClean="0"/>
              <a:t>Beneatha</a:t>
            </a:r>
            <a:r>
              <a:rPr lang="en-US" dirty="0" smtClean="0"/>
              <a:t> is the only one in her family that receive a decent education, her ways of speaking towards others are different from the way her family talks.</a:t>
            </a:r>
          </a:p>
          <a:p>
            <a:r>
              <a:rPr lang="en-US" dirty="0" smtClean="0"/>
              <a:t>She’s more sophisticated and sounds more professional when she talks to others.</a:t>
            </a:r>
          </a:p>
          <a:p>
            <a:r>
              <a:rPr lang="en-US" dirty="0" smtClean="0"/>
              <a:t>“I don’t flirt! I experiment with different forms of expression. People have to express themselves one way or another.”</a:t>
            </a:r>
          </a:p>
          <a:p>
            <a:r>
              <a:rPr lang="en-US" dirty="0" smtClean="0"/>
              <a:t>Her family uses broken </a:t>
            </a:r>
            <a:r>
              <a:rPr lang="en-US" dirty="0" err="1" smtClean="0"/>
              <a:t>english</a:t>
            </a:r>
            <a:r>
              <a:rPr lang="en-US" dirty="0" smtClean="0"/>
              <a:t> and slangs.</a:t>
            </a:r>
          </a:p>
          <a:p>
            <a:endParaRPr lang="en-US" dirty="0" smtClean="0"/>
          </a:p>
        </p:txBody>
      </p:sp>
    </p:spTree>
    <p:extLst>
      <p:ext uri="{BB962C8B-B14F-4D97-AF65-F5344CB8AC3E}">
        <p14:creationId xmlns:p14="http://schemas.microsoft.com/office/powerpoint/2010/main" xmlns="" val="3622401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Syntax…continued</a:t>
            </a:r>
            <a:endParaRPr lang="en-US" dirty="0"/>
          </a:p>
        </p:txBody>
      </p:sp>
      <p:sp>
        <p:nvSpPr>
          <p:cNvPr id="3" name="Content Placeholder 2"/>
          <p:cNvSpPr>
            <a:spLocks noGrp="1"/>
          </p:cNvSpPr>
          <p:nvPr>
            <p:ph idx="1"/>
          </p:nvPr>
        </p:nvSpPr>
        <p:spPr/>
        <p:txBody>
          <a:bodyPr/>
          <a:lstStyle/>
          <a:p>
            <a:r>
              <a:rPr lang="en-US" dirty="0"/>
              <a:t>“</a:t>
            </a:r>
            <a:r>
              <a:rPr lang="en-US" dirty="0" err="1"/>
              <a:t>Nevermind</a:t>
            </a:r>
            <a:r>
              <a:rPr lang="en-US" dirty="0"/>
              <a:t> how I feel. You got any more to say ‘bout how people ought to sit down and talk to each other..?”-Walter</a:t>
            </a:r>
          </a:p>
          <a:p>
            <a:pPr marL="0" indent="0">
              <a:buNone/>
            </a:pPr>
            <a:endParaRPr lang="en-US" dirty="0" smtClean="0"/>
          </a:p>
          <a:p>
            <a:r>
              <a:rPr lang="en-US" dirty="0" err="1" smtClean="0"/>
              <a:t>Beneatha</a:t>
            </a:r>
            <a:r>
              <a:rPr lang="en-US" dirty="0" smtClean="0"/>
              <a:t> sounds more trustworthy than her mother, brother, and sister-in-law</a:t>
            </a:r>
          </a:p>
          <a:p>
            <a:endParaRPr lang="en-US" dirty="0"/>
          </a:p>
        </p:txBody>
      </p:sp>
    </p:spTree>
    <p:extLst>
      <p:ext uri="{BB962C8B-B14F-4D97-AF65-F5344CB8AC3E}">
        <p14:creationId xmlns:p14="http://schemas.microsoft.com/office/powerpoint/2010/main" xmlns="" val="34824822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144</TotalTime>
  <Words>1457</Words>
  <Application>Microsoft Office PowerPoint</Application>
  <PresentationFormat>On-screen Show (4:3)</PresentationFormat>
  <Paragraphs>100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Opulent</vt:lpstr>
      <vt:lpstr>Beneatha Younger</vt:lpstr>
      <vt:lpstr>Egg tarts in the sun</vt:lpstr>
      <vt:lpstr>Continued…</vt:lpstr>
      <vt:lpstr>Feminist criticism</vt:lpstr>
      <vt:lpstr>Feminist continued…</vt:lpstr>
      <vt:lpstr>Feminist Continued…</vt:lpstr>
      <vt:lpstr>Feminist Continued…</vt:lpstr>
      <vt:lpstr>Syntax </vt:lpstr>
      <vt:lpstr>Syntax…continued</vt:lpstr>
      <vt:lpstr>Characterization : Beneatha</vt:lpstr>
      <vt:lpstr>Characterization: feminist/individualist</vt:lpstr>
      <vt:lpstr>diction</vt:lpstr>
      <vt:lpstr>Setting </vt:lpstr>
      <vt:lpstr>Setting… continued</vt:lpstr>
      <vt:lpstr>Biographical</vt:lpstr>
      <vt:lpstr>Biographical continued</vt:lpstr>
      <vt:lpstr>Bigraphical continued</vt:lpstr>
      <vt:lpstr>Biographical Continued</vt:lpstr>
      <vt:lpstr>Figurative Language</vt:lpstr>
      <vt:lpstr>Figurative Language</vt:lpstr>
      <vt:lpstr>Figurative Language</vt:lpstr>
      <vt:lpstr>Figurative Language</vt:lpstr>
      <vt:lpstr>Visit us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Beneatha Younger</dc:title>
  <dc:creator>Jessica</dc:creator>
  <cp:lastModifiedBy>Chutinun's computer</cp:lastModifiedBy>
  <cp:revision>23</cp:revision>
  <dcterms:created xsi:type="dcterms:W3CDTF">2012-11-06T02:13:03Z</dcterms:created>
  <dcterms:modified xsi:type="dcterms:W3CDTF">2012-11-06T04:44:05Z</dcterms:modified>
</cp:coreProperties>
</file>